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3" r:id="rId2"/>
    <p:sldId id="25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6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6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25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7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857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344A0-AA20-403B-B262-2ACEA066A20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1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109528" y="176272"/>
            <a:ext cx="347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스프링이란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?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un.com/" TargetMode="Externa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eclipse.org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smtClean="0">
                <a:solidFill>
                  <a:srgbClr val="0070C0"/>
                </a:solidFill>
                <a:latin typeface="+mj-ea"/>
                <a:ea typeface="+mj-ea"/>
              </a:rPr>
              <a:t>. </a:t>
            </a:r>
            <a:r>
              <a:rPr lang="ko-KR" altLang="en-US" sz="2000" spc="-150" smtClean="0">
                <a:solidFill>
                  <a:srgbClr val="0070C0"/>
                </a:solidFill>
                <a:latin typeface="+mj-ea"/>
                <a:ea typeface="+mj-ea"/>
              </a:rPr>
              <a:t>스프링</a:t>
            </a:r>
            <a:r>
              <a:rPr lang="ko-KR" altLang="en-US" sz="2000" spc="-150" smtClean="0">
                <a:solidFill>
                  <a:srgbClr val="0070C0"/>
                </a:solidFill>
                <a:latin typeface="+mj-ea"/>
                <a:ea typeface="+mj-ea"/>
              </a:rPr>
              <a:t>프레임워크</a:t>
            </a:r>
            <a:r>
              <a:rPr lang="ko-KR" altLang="en-US" sz="2000" spc="-150" smtClean="0">
                <a:solidFill>
                  <a:srgbClr val="0070C0"/>
                </a:solidFill>
                <a:latin typeface="+mj-ea"/>
                <a:ea typeface="+mj-ea"/>
              </a:rPr>
              <a:t>이란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프레임워크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스프링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(SPRING)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959" y="1564023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2. JAVA EE </a:t>
            </a:r>
            <a:r>
              <a:rPr lang="ko-KR" altLang="en-US" sz="1200" dirty="0" smtClean="0">
                <a:latin typeface="+mn-ea"/>
              </a:rPr>
              <a:t>버전 다운로드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99" y="1984124"/>
            <a:ext cx="5196305" cy="36208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92" y="1987797"/>
            <a:ext cx="5199977" cy="36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개체 10"/>
          <p:cNvGraphicFramePr>
            <a:graphicFrameLocks noChangeAspect="1"/>
          </p:cNvGraphicFramePr>
          <p:nvPr>
            <p:extLst/>
          </p:nvPr>
        </p:nvGraphicFramePr>
        <p:xfrm>
          <a:off x="808005" y="1898148"/>
          <a:ext cx="5523346" cy="3232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Image" r:id="rId3" imgW="8507880" imgH="4977720" progId="Photoshop.Image.13">
                  <p:embed/>
                </p:oleObj>
              </mc:Choice>
              <mc:Fallback>
                <p:oleObj name="Image" r:id="rId3" imgW="8507880" imgH="4977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8005" y="1898148"/>
                        <a:ext cx="5523346" cy="3232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16550" y="5215225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Eclipse </a:t>
            </a:r>
            <a:r>
              <a:rPr lang="ko-KR" altLang="en-US" sz="1200" b="1" dirty="0" smtClean="0">
                <a:latin typeface="+mn-ea"/>
              </a:rPr>
              <a:t>실행 </a:t>
            </a:r>
            <a:r>
              <a:rPr lang="en-US" altLang="ko-KR" sz="1200" b="1" dirty="0" smtClean="0">
                <a:latin typeface="+mn-ea"/>
              </a:rPr>
              <a:t>&gt; Workspace </a:t>
            </a:r>
            <a:r>
              <a:rPr lang="ko-KR" altLang="en-US" sz="1200" b="1" dirty="0" smtClean="0">
                <a:latin typeface="+mn-ea"/>
              </a:rPr>
              <a:t>변경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/>
          </p:nvPr>
        </p:nvGraphicFramePr>
        <p:xfrm>
          <a:off x="6483618" y="1898148"/>
          <a:ext cx="4438992" cy="3335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Image" r:id="rId5" imgW="13028400" imgH="9790200" progId="Photoshop.Image.13">
                  <p:embed/>
                </p:oleObj>
              </mc:Choice>
              <mc:Fallback>
                <p:oleObj name="Image" r:id="rId5" imgW="13028400" imgH="9790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83618" y="1898148"/>
                        <a:ext cx="4438992" cy="3335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349986" y="5353262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Eclipse </a:t>
            </a:r>
            <a:r>
              <a:rPr lang="ko-KR" altLang="en-US" sz="1200" b="1" dirty="0" err="1" smtClean="0">
                <a:latin typeface="+mn-ea"/>
              </a:rPr>
              <a:t>첫실행</a:t>
            </a:r>
            <a:r>
              <a:rPr lang="ko-KR" altLang="en-US" sz="1200" b="1" dirty="0" smtClean="0">
                <a:latin typeface="+mn-ea"/>
              </a:rPr>
              <a:t> 화면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9959" y="1564023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실행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87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7008" y="1521353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</a:rPr>
              <a:t>웹컨테이너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톰캣</a:t>
            </a:r>
            <a:r>
              <a:rPr lang="ko-KR" altLang="en-US" sz="1200" dirty="0" smtClean="0">
                <a:latin typeface="+mn-ea"/>
              </a:rPr>
              <a:t> 설치 </a:t>
            </a:r>
            <a:r>
              <a:rPr lang="en-US" altLang="ko-KR" sz="1200" dirty="0" smtClean="0">
                <a:latin typeface="+mn-ea"/>
              </a:rPr>
              <a:t>– </a:t>
            </a:r>
            <a:r>
              <a:rPr lang="en-US" altLang="ko-KR" sz="1200" dirty="0" smtClean="0">
                <a:latin typeface="+mn-ea"/>
                <a:hlinkClick r:id="rId2"/>
              </a:rPr>
              <a:t>http://tomcat.apache.org</a:t>
            </a:r>
            <a:r>
              <a:rPr lang="ko-KR" altLang="en-US" sz="1200" dirty="0" smtClean="0">
                <a:latin typeface="+mn-ea"/>
              </a:rPr>
              <a:t>에서 무료 다운로드 후 설치 합니다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58" y="2831072"/>
            <a:ext cx="5297382" cy="28970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7008" y="2406500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en-US" altLang="ko-KR" sz="1200" dirty="0">
                <a:latin typeface="+mn-ea"/>
                <a:hlinkClick r:id="rId2"/>
              </a:rPr>
              <a:t>http://tomcat.apache.org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7" y="3145704"/>
            <a:ext cx="2381250" cy="270510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H="1">
            <a:off x="2438400" y="3927576"/>
            <a:ext cx="22464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zip</a:t>
            </a:r>
            <a:r>
              <a:rPr lang="ko-KR" altLang="en-US" sz="1200" dirty="0" smtClean="0">
                <a:latin typeface="+mn-ea"/>
              </a:rPr>
              <a:t>파일 압축해제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22" y="1964418"/>
            <a:ext cx="4752975" cy="29527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33367" y="3903404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33367" y="3116401"/>
            <a:ext cx="1918968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008" y="1608763"/>
            <a:ext cx="533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4.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server</a:t>
            </a:r>
            <a:r>
              <a:rPr lang="ko-KR" altLang="en-US" sz="1200" dirty="0" smtClean="0">
                <a:latin typeface="+mn-ea"/>
              </a:rPr>
              <a:t>탭 열기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8" y="1885762"/>
            <a:ext cx="4644422" cy="417997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18328" y="5780606"/>
            <a:ext cx="2322211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95601" y="1993298"/>
            <a:ext cx="58270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31578" y="2912687"/>
            <a:ext cx="1846730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63" y="1885762"/>
            <a:ext cx="3086100" cy="42005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302281" y="2249041"/>
            <a:ext cx="1348659" cy="745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261506" y="5550587"/>
            <a:ext cx="981106" cy="393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827059" y="3998259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5.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No server are available. Click this link to….. </a:t>
            </a:r>
            <a:r>
              <a:rPr lang="ko-KR" altLang="en-US" sz="1200" dirty="0" smtClean="0">
                <a:latin typeface="+mn-ea"/>
              </a:rPr>
              <a:t>이용하여 </a:t>
            </a:r>
            <a:r>
              <a:rPr lang="en-US" altLang="ko-KR" sz="1200" dirty="0" smtClean="0">
                <a:latin typeface="+mn-ea"/>
              </a:rPr>
              <a:t>server </a:t>
            </a:r>
            <a:r>
              <a:rPr lang="ko-KR" altLang="en-US" sz="1200" dirty="0" smtClean="0">
                <a:latin typeface="+mn-ea"/>
              </a:rPr>
              <a:t>생성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96" y="2019606"/>
            <a:ext cx="4305300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94" y="2019606"/>
            <a:ext cx="3428505" cy="453447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5394439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37244" y="2411359"/>
            <a:ext cx="3408614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06985" y="3902843"/>
            <a:ext cx="113244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200103" y="6179367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3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44" y="1935697"/>
            <a:ext cx="3757044" cy="424367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7008" y="1608763"/>
            <a:ext cx="655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6. </a:t>
            </a:r>
            <a:r>
              <a:rPr lang="ko-KR" altLang="en-US" sz="1200" dirty="0" err="1" smtClean="0">
                <a:latin typeface="+mn-ea"/>
              </a:rPr>
              <a:t>이클립스</a:t>
            </a:r>
            <a:r>
              <a:rPr lang="ko-KR" altLang="en-US" sz="1200" dirty="0" smtClean="0">
                <a:latin typeface="+mn-ea"/>
              </a:rPr>
              <a:t> 연동 </a:t>
            </a:r>
            <a:r>
              <a:rPr lang="en-US" altLang="ko-KR" sz="1200" dirty="0" smtClean="0">
                <a:latin typeface="+mn-ea"/>
              </a:rPr>
              <a:t>: server </a:t>
            </a:r>
            <a:r>
              <a:rPr lang="ko-KR" altLang="en-US" sz="1200" dirty="0" smtClean="0">
                <a:latin typeface="+mn-ea"/>
              </a:rPr>
              <a:t>생성</a:t>
            </a:r>
            <a:r>
              <a:rPr lang="en-US" altLang="ko-KR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139462" y="2238283"/>
            <a:ext cx="1165412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07582" y="3114744"/>
            <a:ext cx="3686706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07581" y="3580450"/>
            <a:ext cx="1199287" cy="411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144525" y="5766128"/>
            <a:ext cx="766917" cy="285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42" y="1935697"/>
            <a:ext cx="4085516" cy="8973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601875" y="1988316"/>
            <a:ext cx="2902608" cy="5174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ko-KR" altLang="en-US" sz="1200" dirty="0" smtClean="0">
                <a:latin typeface="+mn-ea"/>
              </a:rPr>
              <a:t>서버 더블클릭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8" y="1898764"/>
            <a:ext cx="3090209" cy="487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60810" y="1621765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2. </a:t>
            </a:r>
            <a:r>
              <a:rPr lang="ko-KR" altLang="en-US" sz="1200" dirty="0" smtClean="0">
                <a:latin typeface="+mn-ea"/>
              </a:rPr>
              <a:t>설정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26" y="1898764"/>
            <a:ext cx="7192055" cy="472314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41176" y="4260335"/>
            <a:ext cx="3402623" cy="575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141175" y="5741376"/>
            <a:ext cx="3402624" cy="140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731367" y="3538380"/>
            <a:ext cx="3276602" cy="154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6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181" y="3231803"/>
            <a:ext cx="5234134" cy="656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85" y="1860940"/>
            <a:ext cx="5848627" cy="83923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7008" y="1608763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</a:t>
            </a:r>
            <a:r>
              <a:rPr lang="ko-KR" altLang="en-US" sz="1200" dirty="0" smtClean="0">
                <a:latin typeface="+mn-ea"/>
              </a:rPr>
              <a:t>서버 </a:t>
            </a:r>
            <a:r>
              <a:rPr lang="en-US" altLang="ko-KR" sz="1200" dirty="0" smtClean="0">
                <a:latin typeface="+mn-ea"/>
              </a:rPr>
              <a:t>start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06918" y="1827612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7008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4. </a:t>
            </a:r>
            <a:r>
              <a:rPr lang="ko-KR" altLang="en-US" sz="1200" dirty="0" smtClean="0">
                <a:latin typeface="+mn-ea"/>
              </a:rPr>
              <a:t>서버 구동 확인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85" y="3248131"/>
            <a:ext cx="4872772" cy="30837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97734" y="2971132"/>
            <a:ext cx="298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5. </a:t>
            </a:r>
            <a:r>
              <a:rPr lang="ko-KR" altLang="en-US" sz="1200" dirty="0" smtClean="0">
                <a:latin typeface="+mn-ea"/>
              </a:rPr>
              <a:t>서버 </a:t>
            </a:r>
            <a:r>
              <a:rPr lang="en-US" altLang="ko-KR" sz="1200" dirty="0" smtClean="0">
                <a:latin typeface="+mn-ea"/>
              </a:rPr>
              <a:t>stop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194597" y="3187561"/>
            <a:ext cx="329713" cy="321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프레임워크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프레임워크란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특정한 목적에 맞게 프로그래밍을 쉽게 </a:t>
            </a:r>
            <a:r>
              <a:rPr lang="ko-KR" altLang="en-US" sz="1100" dirty="0" smtClean="0">
                <a:latin typeface="+mn-ea"/>
              </a:rPr>
              <a:t>하기 위한 </a:t>
            </a:r>
            <a:r>
              <a:rPr lang="ko-KR" altLang="en-US" sz="1100" smtClean="0">
                <a:latin typeface="+mn-ea"/>
              </a:rPr>
              <a:t>약속 </a:t>
            </a:r>
            <a:r>
              <a:rPr lang="ko-KR" altLang="en-US" sz="1100" smtClean="0">
                <a:latin typeface="+mn-ea"/>
              </a:rPr>
              <a:t>입니다 </a:t>
            </a:r>
            <a:r>
              <a:rPr lang="en-US" altLang="ko-KR" sz="1100" smtClean="0">
                <a:latin typeface="+mn-ea"/>
              </a:rPr>
              <a:t>(</a:t>
            </a:r>
            <a:r>
              <a:rPr lang="ko-KR" altLang="en-US" sz="1100" smtClean="0">
                <a:latin typeface="+mn-ea"/>
              </a:rPr>
              <a:t>프레임워크는 소프트웨어개발을 위해 뼈대가되는 클래스나 인터페이스등을 제공하는 것</a:t>
            </a:r>
            <a:r>
              <a:rPr lang="en-US" altLang="ko-KR" sz="1100" smtClean="0">
                <a:latin typeface="+mn-ea"/>
              </a:rPr>
              <a:t>).</a:t>
            </a:r>
            <a:endParaRPr lang="en-US" altLang="ko-KR" sz="1100" dirty="0" smtClean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582" y="1847134"/>
            <a:ext cx="1927413" cy="254246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45747" y="4554070"/>
            <a:ext cx="1192306" cy="1192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손님</a:t>
            </a:r>
            <a:endParaRPr lang="ko-KR" altLang="en-US" sz="1600" dirty="0"/>
          </a:p>
        </p:txBody>
      </p:sp>
      <p:sp>
        <p:nvSpPr>
          <p:cNvPr id="28" name="타원 27"/>
          <p:cNvSpPr/>
          <p:nvPr/>
        </p:nvSpPr>
        <p:spPr>
          <a:xfrm>
            <a:off x="4832264" y="4554070"/>
            <a:ext cx="1192306" cy="1192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홀서빙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직원</a:t>
            </a:r>
            <a:endParaRPr lang="ko-KR" altLang="en-US" sz="1600" dirty="0"/>
          </a:p>
        </p:txBody>
      </p:sp>
      <p:sp>
        <p:nvSpPr>
          <p:cNvPr id="29" name="타원 28"/>
          <p:cNvSpPr/>
          <p:nvPr/>
        </p:nvSpPr>
        <p:spPr>
          <a:xfrm>
            <a:off x="8543653" y="4554070"/>
            <a:ext cx="1192306" cy="1192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카운터</a:t>
            </a:r>
            <a:endParaRPr lang="ko-KR" altLang="en-US" sz="1600" dirty="0"/>
          </a:p>
        </p:txBody>
      </p:sp>
      <p:sp>
        <p:nvSpPr>
          <p:cNvPr id="33" name="타원 32"/>
          <p:cNvSpPr/>
          <p:nvPr/>
        </p:nvSpPr>
        <p:spPr>
          <a:xfrm>
            <a:off x="8543653" y="2334281"/>
            <a:ext cx="1192306" cy="1192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주방장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>
            <a:stCxn id="9" idx="6"/>
            <a:endCxn id="28" idx="2"/>
          </p:cNvCxnSpPr>
          <p:nvPr/>
        </p:nvCxnSpPr>
        <p:spPr>
          <a:xfrm>
            <a:off x="1838053" y="5150223"/>
            <a:ext cx="29942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074606" y="5186690"/>
            <a:ext cx="2215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+mn-ea"/>
              </a:rPr>
              <a:t>외친다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제육볶음 하나 주세요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1712547" y="3863788"/>
            <a:ext cx="636494" cy="82475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6145595" y="5150223"/>
            <a:ext cx="2398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423498" y="5186690"/>
            <a:ext cx="1999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+mn-ea"/>
              </a:rPr>
              <a:t>외친다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요일 하나 있어요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38871" y="3274143"/>
            <a:ext cx="2297205" cy="146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06130" y="4076795"/>
            <a:ext cx="188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+mn-ea"/>
              </a:rPr>
              <a:t>외친다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요일 하나 있어요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1289" y="4801969"/>
            <a:ext cx="1462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[1</a:t>
            </a:r>
            <a:r>
              <a:rPr lang="ko-KR" altLang="en-US" sz="1100" dirty="0" err="1" smtClean="0">
                <a:latin typeface="+mn-ea"/>
              </a:rPr>
              <a:t>번테이블</a:t>
            </a:r>
            <a:r>
              <a:rPr lang="en-US" altLang="ko-KR" sz="1100" dirty="0" smtClean="0">
                <a:latin typeface="+mn-ea"/>
              </a:rPr>
              <a:t>]</a:t>
            </a:r>
          </a:p>
          <a:p>
            <a:r>
              <a:rPr lang="ko-KR" altLang="en-US" sz="1100" dirty="0" smtClean="0">
                <a:latin typeface="+mn-ea"/>
              </a:rPr>
              <a:t>메뉴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 요일 메뉴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가격 </a:t>
            </a:r>
            <a:r>
              <a:rPr lang="en-US" altLang="ko-KR" sz="1100" dirty="0" smtClean="0">
                <a:latin typeface="+mn-ea"/>
              </a:rPr>
              <a:t>: 5,000</a:t>
            </a:r>
            <a:r>
              <a:rPr lang="ko-KR" altLang="en-US" sz="1100" dirty="0" smtClean="0">
                <a:latin typeface="+mn-ea"/>
              </a:rPr>
              <a:t>원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정산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ko-KR" altLang="en-US" sz="1100" dirty="0" err="1" smtClean="0">
                <a:latin typeface="+mn-ea"/>
              </a:rPr>
              <a:t>정산전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811289" y="2799629"/>
            <a:ext cx="1462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요일 메뉴 만듦</a:t>
            </a:r>
            <a:endParaRPr lang="en-US" altLang="ko-KR" sz="11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1-2</a:t>
            </a:r>
            <a:r>
              <a:rPr lang="en-US" altLang="ko-KR" sz="1600" b="1" kern="12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  <a:r>
              <a:rPr lang="en-US" altLang="ko-KR" sz="1600" b="1" kern="1200" baseline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스프링프레임워크</a:t>
            </a:r>
            <a:r>
              <a:rPr lang="en-US" altLang="ko-KR" sz="1600" b="1" kern="12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(SPRING Framework)—</a:t>
            </a:r>
            <a:r>
              <a:rPr lang="ko-KR" altLang="en-US" sz="1600" b="1" kern="12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약칭으로 스프링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자바</a:t>
            </a:r>
            <a:r>
              <a:rPr lang="en-US" altLang="ko-KR" sz="1100" dirty="0" smtClean="0">
                <a:latin typeface="+mn-ea"/>
              </a:rPr>
              <a:t>(JAVA)</a:t>
            </a:r>
            <a:r>
              <a:rPr lang="ko-KR" altLang="en-US" sz="1100" dirty="0" smtClean="0">
                <a:latin typeface="+mn-ea"/>
              </a:rPr>
              <a:t>언어를 기반으로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다양한 어플리케이션을 제작하기 위한 약속된 프로그래밍 틀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smtClean="0">
                <a:latin typeface="+mn-ea"/>
              </a:rPr>
              <a:t>예전 </a:t>
            </a:r>
            <a:r>
              <a:rPr lang="ko-KR" altLang="en-US" sz="1100" smtClean="0">
                <a:latin typeface="+mn-ea"/>
              </a:rPr>
              <a:t>프레임인 </a:t>
            </a:r>
            <a:r>
              <a:rPr lang="en-US" altLang="ko-KR" sz="1100" smtClean="0">
                <a:latin typeface="+mn-ea"/>
              </a:rPr>
              <a:t>EJB</a:t>
            </a:r>
            <a:r>
              <a:rPr lang="ko-KR" altLang="en-US" sz="1100" dirty="0" smtClean="0">
                <a:latin typeface="+mn-ea"/>
              </a:rPr>
              <a:t>의 경우 고가의 장비</a:t>
            </a:r>
            <a:r>
              <a:rPr lang="en-US" altLang="ko-KR" sz="1100" dirty="0" smtClean="0">
                <a:latin typeface="+mn-ea"/>
              </a:rPr>
              <a:t>(WAS </a:t>
            </a:r>
            <a:r>
              <a:rPr lang="ko-KR" altLang="en-US" sz="1100" dirty="0" smtClean="0">
                <a:latin typeface="+mn-ea"/>
              </a:rPr>
              <a:t>등등</a:t>
            </a:r>
            <a:r>
              <a:rPr lang="en-US" altLang="ko-KR" sz="1100" dirty="0" smtClean="0">
                <a:latin typeface="+mn-ea"/>
              </a:rPr>
              <a:t>…)</a:t>
            </a:r>
            <a:r>
              <a:rPr lang="ko-KR" altLang="en-US" sz="1100" dirty="0" smtClean="0">
                <a:latin typeface="+mn-ea"/>
              </a:rPr>
              <a:t>가 필요 되어지고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개발환경 및 설정 그리고 테스트 환경에 많은 애로사항들이 존재 했습니다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하지만 스프링의 </a:t>
            </a:r>
            <a:r>
              <a:rPr lang="ko-KR" altLang="en-US" sz="1100" smtClean="0">
                <a:latin typeface="+mn-ea"/>
              </a:rPr>
              <a:t>경우 </a:t>
            </a:r>
            <a:r>
              <a:rPr lang="ko-KR" altLang="en-US" sz="1100" smtClean="0">
                <a:latin typeface="+mn-ea"/>
              </a:rPr>
              <a:t>톰캣</a:t>
            </a:r>
            <a:r>
              <a:rPr lang="en-US" altLang="ko-KR" sz="1100" smtClean="0">
                <a:latin typeface="+mn-ea"/>
              </a:rPr>
              <a:t>(WAS)</a:t>
            </a:r>
            <a:r>
              <a:rPr lang="ko-KR" altLang="en-US" sz="1100" smtClean="0">
                <a:latin typeface="+mn-ea"/>
              </a:rPr>
              <a:t>을 </a:t>
            </a:r>
            <a:r>
              <a:rPr lang="ko-KR" altLang="en-US" sz="1100" dirty="0" smtClean="0">
                <a:latin typeface="+mn-ea"/>
              </a:rPr>
              <a:t>이용할 수 있으며</a:t>
            </a:r>
            <a:r>
              <a:rPr lang="en-US" altLang="ko-KR" sz="1100" dirty="0" smtClean="0">
                <a:latin typeface="+mn-ea"/>
              </a:rPr>
              <a:t>, EJB</a:t>
            </a:r>
            <a:r>
              <a:rPr lang="ko-KR" altLang="en-US" sz="1100" dirty="0" smtClean="0">
                <a:latin typeface="+mn-ea"/>
              </a:rPr>
              <a:t>에 비해서 코드의 경량화 그리고 개발 중에 테스트가 쉽다는 점이 특징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r>
              <a:rPr lang="ko-KR" altLang="en-US" sz="1100" dirty="0" smtClean="0">
                <a:latin typeface="+mn-ea"/>
              </a:rPr>
              <a:t>위에서 언급한 내용은 스프링의 전체적인 특징이며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세부적인 특징들에 대해서 앞으로 하나씩 학습해 보도록 하겠습니다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스프링의 국내에서 자바개발자들에게 표준프레임워크가 </a:t>
            </a:r>
            <a:r>
              <a:rPr lang="ko-KR" altLang="en-US" sz="1100" smtClean="0">
                <a:latin typeface="+mn-ea"/>
              </a:rPr>
              <a:t>되었습니다</a:t>
            </a:r>
            <a:r>
              <a:rPr lang="en-US" altLang="ko-KR" sz="1100" smtClean="0">
                <a:latin typeface="+mn-ea"/>
              </a:rPr>
              <a:t>.(</a:t>
            </a:r>
            <a:r>
              <a:rPr lang="ko-KR" altLang="en-US" sz="1100" smtClean="0">
                <a:latin typeface="+mn-ea"/>
              </a:rPr>
              <a:t>현재는 경량화된 </a:t>
            </a:r>
            <a:r>
              <a:rPr lang="en-US" altLang="ko-KR" sz="1100" smtClean="0">
                <a:latin typeface="+mn-ea"/>
              </a:rPr>
              <a:t>springboot</a:t>
            </a:r>
            <a:r>
              <a:rPr lang="ko-KR" altLang="en-US" sz="1100" smtClean="0">
                <a:latin typeface="+mn-ea"/>
              </a:rPr>
              <a:t>도 많이 활용</a:t>
            </a:r>
            <a:r>
              <a:rPr lang="en-US" altLang="ko-KR" sz="1100" smtClean="0">
                <a:latin typeface="+mn-ea"/>
              </a:rPr>
              <a:t>)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스프링의 기본을 정확히 학습한다면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다양한 어플리케이션을 쉽고 빨리 개발할 수 있을 것 입니다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물론 스프링학습 이전에 </a:t>
            </a:r>
            <a:r>
              <a:rPr lang="en-US" altLang="ko-KR" sz="1100" dirty="0" smtClean="0">
                <a:latin typeface="+mn-ea"/>
              </a:rPr>
              <a:t>JAVA</a:t>
            </a:r>
            <a:r>
              <a:rPr lang="ko-KR" altLang="en-US" sz="1100" dirty="0" smtClean="0">
                <a:latin typeface="+mn-ea"/>
              </a:rPr>
              <a:t>언어 및 </a:t>
            </a:r>
            <a:r>
              <a:rPr lang="en-US" altLang="ko-KR" sz="1100" dirty="0" err="1" smtClean="0">
                <a:latin typeface="+mn-ea"/>
              </a:rPr>
              <a:t>JSP&amp;Servlet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에 대한 선행학습이 반듯이 필요하며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그 외에 </a:t>
            </a:r>
            <a:r>
              <a:rPr lang="en-US" altLang="ko-KR" sz="1100" dirty="0" smtClean="0">
                <a:latin typeface="+mn-ea"/>
              </a:rPr>
              <a:t>html, </a:t>
            </a:r>
            <a:r>
              <a:rPr lang="en-US" altLang="ko-KR" sz="1100" dirty="0" err="1" smtClean="0">
                <a:latin typeface="+mn-ea"/>
              </a:rPr>
              <a:t>javascript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en-US" altLang="ko-KR" sz="1100" dirty="0" err="1" smtClean="0">
                <a:latin typeface="+mn-ea"/>
              </a:rPr>
              <a:t>jquery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en-US" altLang="ko-KR" sz="1100" dirty="0" err="1" smtClean="0">
                <a:latin typeface="+mn-ea"/>
              </a:rPr>
              <a:t>css</a:t>
            </a:r>
            <a:r>
              <a:rPr lang="ko-KR" altLang="en-US" sz="1100" dirty="0" smtClean="0">
                <a:latin typeface="+mn-ea"/>
              </a:rPr>
              <a:t>등의 스크립트 언어도 기본적인 학습이 필요 합니다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스프링은 계속해서 업데이트</a:t>
            </a:r>
            <a:r>
              <a:rPr lang="en-US" altLang="ko-KR" sz="1100" dirty="0" smtClean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버전업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 smtClean="0">
                <a:latin typeface="+mn-ea"/>
              </a:rPr>
              <a:t> 되고 있으며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업데이트 되는 내용에 대한 꾸준한 학습이 필요 합니다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그렇다고 업데이트가 자주 발생하지는 않습니다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다른 프레임워크로는 </a:t>
            </a:r>
            <a:r>
              <a:rPr lang="en-US" altLang="ko-KR" sz="1100" dirty="0" smtClean="0">
                <a:latin typeface="+mn-ea"/>
              </a:rPr>
              <a:t>struts</a:t>
            </a:r>
            <a:r>
              <a:rPr lang="ko-KR" altLang="en-US" sz="1100" dirty="0" smtClean="0">
                <a:latin typeface="+mn-ea"/>
              </a:rPr>
              <a:t>이 있어 초기에는 많이 사용 했으나 현재는 별로 사용 안함</a:t>
            </a:r>
            <a:r>
              <a:rPr lang="en-US" altLang="ko-KR" sz="1100" dirty="0" smtClean="0">
                <a:latin typeface="+mn-ea"/>
              </a:rPr>
              <a:t/>
            </a:r>
            <a:br>
              <a:rPr lang="en-US" altLang="ko-KR" sz="1100" dirty="0" smtClean="0">
                <a:latin typeface="+mn-ea"/>
              </a:rPr>
            </a:br>
            <a:r>
              <a:rPr lang="en-US" altLang="ko-KR" sz="1100" dirty="0" smtClean="0">
                <a:latin typeface="+mn-ea"/>
              </a:rPr>
              <a:t>struts</a:t>
            </a:r>
            <a:r>
              <a:rPr lang="ko-KR" altLang="en-US" sz="1100" dirty="0" smtClean="0">
                <a:latin typeface="+mn-ea"/>
              </a:rPr>
              <a:t>는 </a:t>
            </a:r>
            <a:r>
              <a:rPr lang="en-US" altLang="ko-KR" sz="1100" dirty="0" smtClean="0">
                <a:latin typeface="+mn-ea"/>
              </a:rPr>
              <a:t>web application </a:t>
            </a:r>
            <a:r>
              <a:rPr lang="ko-KR" altLang="en-US" sz="1100" dirty="0" smtClean="0">
                <a:latin typeface="+mn-ea"/>
              </a:rPr>
              <a:t>프로그램에만 적용되나 </a:t>
            </a:r>
            <a:r>
              <a:rPr lang="en-US" altLang="ko-KR" sz="1100" dirty="0" smtClean="0">
                <a:latin typeface="+mn-ea"/>
              </a:rPr>
              <a:t>Spring</a:t>
            </a:r>
            <a:r>
              <a:rPr lang="ko-KR" altLang="en-US" sz="1100" dirty="0" smtClean="0">
                <a:latin typeface="+mn-ea"/>
              </a:rPr>
              <a:t>은 데스크탑응용프로그램 및 웹응용프로그램 모두에 적용</a:t>
            </a:r>
            <a:endParaRPr lang="en-US" altLang="ko-KR" sz="1100" dirty="0" smtClean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8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9958" y="2279379"/>
            <a:ext cx="5136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1. </a:t>
            </a:r>
            <a:r>
              <a:rPr lang="en-US" altLang="ko-KR" sz="1200" dirty="0" smtClean="0">
                <a:latin typeface="+mn-ea"/>
                <a:hlinkClick r:id="rId3"/>
              </a:rPr>
              <a:t>http://java.sun.com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921319"/>
              </p:ext>
            </p:extLst>
          </p:nvPr>
        </p:nvGraphicFramePr>
        <p:xfrm>
          <a:off x="914399" y="2596731"/>
          <a:ext cx="4178049" cy="3066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Image" r:id="rId4" imgW="17320320" imgH="12710880" progId="Photoshop.Image.13">
                  <p:embed/>
                </p:oleObj>
              </mc:Choice>
              <mc:Fallback>
                <p:oleObj name="Image" r:id="rId4" imgW="17320320" imgH="12710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399" y="2596731"/>
                        <a:ext cx="4178049" cy="3066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7008" y="1897691"/>
            <a:ext cx="1067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JDK </a:t>
            </a:r>
            <a:r>
              <a:rPr lang="ko-KR" altLang="en-US" sz="1400" dirty="0" smtClean="0">
                <a:latin typeface="+mn-ea"/>
              </a:rPr>
              <a:t>설치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501" y="2279379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</a:t>
            </a:r>
            <a:r>
              <a:rPr lang="en-US" altLang="ko-KR" sz="1200" dirty="0" smtClean="0">
                <a:latin typeface="+mn-ea"/>
              </a:rPr>
              <a:t>. Downloads </a:t>
            </a:r>
            <a:r>
              <a:rPr lang="ko-KR" altLang="en-US" sz="1200" dirty="0" smtClean="0">
                <a:latin typeface="+mn-ea"/>
              </a:rPr>
              <a:t>진입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524983"/>
              </p:ext>
            </p:extLst>
          </p:nvPr>
        </p:nvGraphicFramePr>
        <p:xfrm>
          <a:off x="6086018" y="2569049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Image" r:id="rId6" imgW="17396640" imgH="12634920" progId="Photoshop.Image.13">
                  <p:embed/>
                </p:oleObj>
              </mc:Choice>
              <mc:Fallback>
                <p:oleObj name="Image" r:id="rId6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6018" y="2569049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77008" y="2205468"/>
            <a:ext cx="9766874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21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1787426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3. JDK </a:t>
            </a:r>
            <a:r>
              <a:rPr lang="ko-KR" altLang="en-US" sz="1200" dirty="0" smtClean="0">
                <a:latin typeface="+mn-ea"/>
              </a:rPr>
              <a:t>최신버전 다운로드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131317"/>
              </p:ext>
            </p:extLst>
          </p:nvPr>
        </p:nvGraphicFramePr>
        <p:xfrm>
          <a:off x="926424" y="2129232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Image" r:id="rId3" imgW="17396640" imgH="12634920" progId="Photoshop.Image.13">
                  <p:embed/>
                </p:oleObj>
              </mc:Choice>
              <mc:Fallback>
                <p:oleObj name="Image" r:id="rId3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424" y="2129232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160922"/>
              </p:ext>
            </p:extLst>
          </p:nvPr>
        </p:nvGraphicFramePr>
        <p:xfrm>
          <a:off x="6533452" y="2129232"/>
          <a:ext cx="4188394" cy="304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Image" r:id="rId5" imgW="17396640" imgH="12634920" progId="Photoshop.Image.13">
                  <p:embed/>
                </p:oleObj>
              </mc:Choice>
              <mc:Fallback>
                <p:oleObj name="Image" r:id="rId5" imgW="17396640" imgH="1263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33452" y="2129232"/>
                        <a:ext cx="4188394" cy="3041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116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7007" y="1470991"/>
            <a:ext cx="106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</a:t>
            </a:r>
            <a:r>
              <a:rPr lang="ko-KR" altLang="en-US" sz="1400" dirty="0" err="1" smtClean="0">
                <a:latin typeface="+mn-ea"/>
              </a:rPr>
              <a:t>쎄팅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741" y="1783413"/>
            <a:ext cx="1045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bin/javac.exe</a:t>
            </a:r>
            <a:r>
              <a:rPr lang="en-US" altLang="ko-KR" sz="1200" dirty="0" smtClean="0">
                <a:latin typeface="+mn-ea"/>
              </a:rPr>
              <a:t> : .java </a:t>
            </a:r>
            <a:r>
              <a:rPr lang="ko-KR" altLang="en-US" sz="1200" dirty="0" smtClean="0">
                <a:latin typeface="+mn-ea"/>
              </a:rPr>
              <a:t>파일을 </a:t>
            </a:r>
            <a:r>
              <a:rPr lang="en-US" altLang="ko-KR" sz="1200" dirty="0" smtClean="0">
                <a:latin typeface="+mn-ea"/>
              </a:rPr>
              <a:t>JVM</a:t>
            </a:r>
            <a:r>
              <a:rPr lang="ko-KR" altLang="en-US" sz="1200" dirty="0" smtClean="0">
                <a:latin typeface="+mn-ea"/>
              </a:rPr>
              <a:t>이 받아들일 수 있는 </a:t>
            </a:r>
            <a:r>
              <a:rPr lang="en-US" altLang="ko-KR" sz="1200" dirty="0" smtClean="0">
                <a:latin typeface="+mn-ea"/>
              </a:rPr>
              <a:t>.class </a:t>
            </a:r>
            <a:r>
              <a:rPr lang="ko-KR" altLang="en-US" sz="1200" dirty="0" smtClean="0">
                <a:latin typeface="+mn-ea"/>
              </a:rPr>
              <a:t>파일로 변환 시켜주는 프로그램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                   </a:t>
            </a:r>
            <a:r>
              <a:rPr lang="ko-KR" altLang="en-US" sz="1200" dirty="0" smtClean="0">
                <a:latin typeface="+mn-ea"/>
              </a:rPr>
              <a:t>매번 해당 경로에 들어가서 실행하기가 번거로우므로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환경 변수 설정을 통해 어디서나 실행 가능하게 함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ko-KR" altLang="en-US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9587" y="5623661"/>
            <a:ext cx="1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bin/javac.exe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02075" y="5623660"/>
            <a:ext cx="13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시스템 설정변경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03" y="2450621"/>
            <a:ext cx="4846749" cy="297310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937" y="2450621"/>
            <a:ext cx="5234423" cy="25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7" y="1470991"/>
            <a:ext cx="106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설정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7931" y="5807385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시스템 속성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&gt; </a:t>
            </a:r>
            <a:r>
              <a:rPr lang="ko-KR" altLang="en-US" sz="1200" b="1" dirty="0" smtClean="0">
                <a:latin typeface="+mn-ea"/>
              </a:rPr>
              <a:t>고급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&gt;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80026" y="580738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환경 변수 수정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86" y="1874981"/>
            <a:ext cx="3535199" cy="38715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38" y="1887178"/>
            <a:ext cx="3589586" cy="39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7007" y="1470991"/>
            <a:ext cx="1092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JAVA </a:t>
            </a:r>
            <a:r>
              <a:rPr lang="ko-KR" altLang="en-US" sz="1400" dirty="0" smtClean="0">
                <a:latin typeface="+mn-ea"/>
              </a:rPr>
              <a:t>환경 변수 설정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4235" y="579367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Path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94235" y="3660074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JAVA_HOME </a:t>
            </a:r>
            <a:r>
              <a:rPr lang="ko-KR" altLang="en-US" sz="1200" b="1" dirty="0" smtClean="0">
                <a:latin typeface="+mn-ea"/>
              </a:rPr>
              <a:t>환경 변수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7470" y="5932173"/>
            <a:ext cx="270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환경 변수 완료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97" y="2012578"/>
            <a:ext cx="3952875" cy="15430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97" y="4173237"/>
            <a:ext cx="3952875" cy="15525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436" y="1891982"/>
            <a:ext cx="5989801" cy="3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설치</a:t>
            </a:r>
            <a:endParaRPr lang="en-US" altLang="ko-KR" sz="1600" b="1" kern="12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/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008" y="2031248"/>
            <a:ext cx="514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en-US" altLang="ko-KR" sz="1200" dirty="0" smtClean="0">
                <a:latin typeface="+mn-ea"/>
                <a:hlinkClick r:id="rId2"/>
              </a:rPr>
              <a:t>http://www.eclipse.org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접속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008" y="1521071"/>
            <a:ext cx="10676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IDE(</a:t>
            </a:r>
            <a:r>
              <a:rPr lang="ko-KR" altLang="en-US" sz="1400" dirty="0" err="1" smtClean="0">
                <a:latin typeface="+mn-ea"/>
              </a:rPr>
              <a:t>개발툴</a:t>
            </a:r>
            <a:r>
              <a:rPr lang="en-US" altLang="ko-KR" sz="1400" dirty="0" smtClean="0">
                <a:latin typeface="+mn-ea"/>
              </a:rPr>
              <a:t>) </a:t>
            </a:r>
            <a:r>
              <a:rPr lang="ko-KR" altLang="en-US" sz="1400" dirty="0" err="1" smtClean="0">
                <a:latin typeface="+mn-ea"/>
              </a:rPr>
              <a:t>이클립스</a:t>
            </a:r>
            <a:r>
              <a:rPr lang="ko-KR" altLang="en-US" sz="1400" dirty="0" smtClean="0">
                <a:latin typeface="+mn-ea"/>
              </a:rPr>
              <a:t> 설치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다운로드</a:t>
            </a:r>
            <a:r>
              <a:rPr lang="en-US" altLang="ko-KR" sz="1400" dirty="0" smtClean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62" y="2308247"/>
            <a:ext cx="5715936" cy="39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7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515</Words>
  <Application>Microsoft Office PowerPoint</Application>
  <PresentationFormat>와이드스크린</PresentationFormat>
  <Paragraphs>105</Paragraphs>
  <Slides>18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GREEN</cp:lastModifiedBy>
  <cp:revision>281</cp:revision>
  <dcterms:created xsi:type="dcterms:W3CDTF">2014-12-01T08:37:15Z</dcterms:created>
  <dcterms:modified xsi:type="dcterms:W3CDTF">2021-11-17T05:53:01Z</dcterms:modified>
</cp:coreProperties>
</file>